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2" r:id="rId2"/>
    <p:sldId id="294" r:id="rId3"/>
    <p:sldId id="304" r:id="rId4"/>
    <p:sldId id="303" r:id="rId5"/>
    <p:sldId id="299" r:id="rId6"/>
    <p:sldId id="305" r:id="rId7"/>
  </p:sldIdLst>
  <p:sldSz cx="9144000" cy="6858000" type="screen4x3"/>
  <p:notesSz cx="6797675" cy="9926638"/>
  <p:embeddedFontLst>
    <p:embeddedFont>
      <p:font typeface="Tahoma" panose="020B06040305040402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EE48"/>
    <a:srgbClr val="DE534C"/>
    <a:srgbClr val="757575"/>
    <a:srgbClr val="79A8B0"/>
    <a:srgbClr val="376092"/>
    <a:srgbClr val="FFFFFF"/>
    <a:srgbClr val="DCE6F2"/>
    <a:srgbClr val="23A0DA"/>
    <a:srgbClr val="85CFE6"/>
    <a:srgbClr val="A9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246" autoAdjust="0"/>
  </p:normalViewPr>
  <p:slideViewPr>
    <p:cSldViewPr>
      <p:cViewPr varScale="1">
        <p:scale>
          <a:sx n="74" d="100"/>
          <a:sy n="74" d="100"/>
        </p:scale>
        <p:origin x="13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99B8-E1C9-E140-A04F-0B9BF5CC5823}" type="datetimeFigureOut">
              <a:rPr lang="ru-RU" smtClean="0"/>
              <a:t>29.05.2016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2FFFC-1D71-1042-9EF7-BE8445514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26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BE34-FD56-40A5-B061-5F10AE606443}" type="datetimeFigureOut">
              <a:rPr lang="ru-RU" smtClean="0"/>
              <a:pPr/>
              <a:t>29.05.2016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E2B1B-E944-4F8C-8F99-F5F6E9DEB1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204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2B1B-E944-4F8C-8F99-F5F6E9DEB14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77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2B1B-E944-4F8C-8F99-F5F6E9DEB14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65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2B1B-E944-4F8C-8F99-F5F6E9DEB14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76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2B1B-E944-4F8C-8F99-F5F6E9DEB14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9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5913" y="930275"/>
            <a:ext cx="3351212" cy="25130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E873-DBB1-4809-BFCA-59159104686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6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2B1B-E944-4F8C-8F99-F5F6E9DEB14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06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A715-80DD-4933-93A7-9C5DD7D069BF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62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4AD4-FA4D-4F0C-9846-A9629407C410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32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017-0835-46BE-BE4B-E2196024EDDF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A3C2-0360-4B03-9C85-C6F880AD031C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17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1F7C-5242-4637-A241-924A0453D11E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DB57-3140-45FD-AAA1-AA150E42494D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19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FE12-10D9-4070-9D3C-9D2ADB96F1FD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3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198E8-2E5A-4039-985F-FE07DC291388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8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A857-29E6-4ED1-A329-8AEEBFF98439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7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10DBA-665B-4D56-8718-02C8569ED741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5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3AAD-FB73-4C16-9DD2-9880493B58E5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4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623A-816E-4C60-9007-98A48F85F05B}" type="datetime1">
              <a:rPr lang="en-US" smtClean="0"/>
              <a:t>5/29/2016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F8FB6-9C05-4C16-B7AE-5B56FBDBED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22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Царь\Desktop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0"/>
            <a:ext cx="9144000" cy="4005064"/>
          </a:xfrm>
          <a:prstGeom prst="rect">
            <a:avLst/>
          </a:prstGeom>
          <a:solidFill>
            <a:srgbClr val="DE53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andmade-&amp;pcy;&amp;ocy;&amp;dcy;&amp;acy;&amp;rcy;&amp;kcy;&amp;icy; &amp;kcy; &amp;Ncy;&amp;ocy;&amp;vcy;&amp;ocy;&amp;mcy;&amp;ucy; &amp;Gcy;&amp;ocy;&amp;dcy;&amp;ucy; - &amp;Rcy;&amp;ucy;&amp;kcy;&amp;ocy;&amp;dcy;&amp;iecy;&amp;lcy;&amp;icy;&amp;yacy; &amp;icy; &amp;tcy;&amp;ocy;&amp;vcy;&amp;acy;&amp;rcy;&amp;ocy;&amp;vcy; &amp;dcy;&amp;lcy;&amp;yacy; &amp;khcy;&amp;ocy;&amp;bcy;&amp;bcy;&amp;icy; - &amp;Pcy;&amp;rcy;&amp;ocy;&amp;shcy;&amp;iecy;&amp;dcy;&amp;shcy;&amp;icy;&amp;iecy; &amp;vcy;&amp;ycy;&amp;scy;&amp;tcy;&amp;acy;&amp;vcy;&amp;kcy;&amp;icy; - &amp;Vcy;&amp;ycy;&amp;scy;&amp;tcy;&amp;acy;&amp;vcy;&amp;kcy;&amp;icy; &amp;icy; &amp;mcy;&amp;iecy;&amp;rcy;&amp;pcy;&amp;rcy;&amp;icy;&amp;yacy;&amp;tcy;&amp;icy;&amp;yacy; - &amp;Mcy;&amp;Ocy;&amp;YAcy; &amp;Dcy;&amp;Icy;&amp;Zcy;&amp;Acy;&amp;Jcy;&amp;Ncy; &amp;Scy;&amp;Tcy;&amp;Ucy;&amp;Dcy;&amp;Icy;&amp;Y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331640" cy="7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1628800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банк проектов Москвы: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заимодействие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Москомстройинвеста и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Ассоциации инвесторов Москвы</a:t>
            </a:r>
            <a:endParaRPr lang="ru-RU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905672"/>
            <a:ext cx="9144000" cy="387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7544" y="3861048"/>
            <a:ext cx="2592288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www.aimos.ru</a:t>
            </a:r>
            <a:endParaRPr lang="ru-RU" sz="2400" b="1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16" cy="10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5" descr="C:\Users\Царь\Desktop\ediniy bank\back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340" y="4489854"/>
            <a:ext cx="9149340" cy="239553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DE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351114" y="35037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 ЕДИНОГО БАНКА ПРОЕКТОВ</a:t>
            </a:r>
            <a:r>
              <a:rPr lang="en-US" sz="2000" spc="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spc="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МОСКВЫ</a:t>
            </a:r>
            <a:endParaRPr lang="ru-RU" sz="2000" spc="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02465" y="2371568"/>
            <a:ext cx="361714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 поиска на </a:t>
            </a:r>
          </a:p>
          <a:p>
            <a:pPr lvl="0"/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интерактивной карте города Москвы</a:t>
            </a:r>
            <a:endParaRPr lang="ru-RU" sz="1400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0752" y="1851960"/>
            <a:ext cx="33123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уникальных </a:t>
            </a:r>
            <a:r>
              <a:rPr lang="ru-RU" sz="1400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пользователей в месяц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0752" y="1450483"/>
            <a:ext cx="16561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5000</a:t>
            </a:r>
            <a:endParaRPr lang="ru-RU" sz="2800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902465" y="3010673"/>
            <a:ext cx="3194906" cy="29238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об инвестиционных проектах строительства </a:t>
            </a:r>
            <a:r>
              <a:rPr lang="ru-RU" sz="14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реконструкции) </a:t>
            </a:r>
            <a:r>
              <a:rPr lang="ru-RU" sz="14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Москве </a:t>
            </a:r>
          </a:p>
          <a:p>
            <a:endParaRPr lang="ru-RU" sz="1400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Разнообразие объектов - жилье</a:t>
            </a:r>
            <a:r>
              <a:rPr lang="ru-RU" sz="14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гостиницы, офисы, производственно-складские и социальные объекты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 </a:t>
            </a:r>
            <a:r>
              <a:rPr lang="ru-RU" sz="14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инвестпроекты проходят проверку </a:t>
            </a:r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документации </a:t>
            </a:r>
            <a:r>
              <a:rPr lang="ru-RU" sz="14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МОСКОМСТРОЙИНВЕСТЕ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39" name="Picture 7" descr="C:\Users\Царь\Desktop\ediniy bank\bullet_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327" y="3065390"/>
            <a:ext cx="253427" cy="253427"/>
          </a:xfrm>
          <a:prstGeom prst="rect">
            <a:avLst/>
          </a:prstGeom>
          <a:noFill/>
        </p:spPr>
      </p:pic>
      <p:pic>
        <p:nvPicPr>
          <p:cNvPr id="48" name="Picture 7" descr="C:\Users\Царь\Desktop\ediniy bank\bullet_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326" y="3920464"/>
            <a:ext cx="253427" cy="253427"/>
          </a:xfrm>
          <a:prstGeom prst="rect">
            <a:avLst/>
          </a:prstGeom>
          <a:noFill/>
        </p:spPr>
      </p:pic>
      <p:pic>
        <p:nvPicPr>
          <p:cNvPr id="50" name="Picture 7" descr="C:\Users\Царь\Desktop\ediniy bank\bullet_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325" y="4962147"/>
            <a:ext cx="253427" cy="253427"/>
          </a:xfrm>
          <a:prstGeom prst="rect">
            <a:avLst/>
          </a:prstGeom>
          <a:noFill/>
        </p:spPr>
      </p:pic>
      <p:pic>
        <p:nvPicPr>
          <p:cNvPr id="26" name="Picture 7" descr="C:\Users\Царь\Desktop\ediniy bank\bullet_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7328" y="2466383"/>
            <a:ext cx="253427" cy="25342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205" y="1124744"/>
            <a:ext cx="5728119" cy="57606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23922" y="6377226"/>
            <a:ext cx="32352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16" cy="10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5" descr="C:\Users\Царь\Desktop\ediniy bank\back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339" y="4489854"/>
            <a:ext cx="9149340" cy="239553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-577" y="27384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DE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31640" y="260649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КАРТОЧКА ИНВЕСТИЦИОННОГО ПРОЕКТА </a:t>
            </a:r>
          </a:p>
          <a:p>
            <a:r>
              <a:rPr lang="ru-RU" sz="2000" spc="3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БАЗЕ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5589" y="1401703"/>
            <a:ext cx="2520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Предмет сделки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</a:t>
            </a:r>
            <a:r>
              <a:rPr lang="ru-RU" sz="1200" dirty="0" err="1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соинвестора</a:t>
            </a:r>
            <a:endParaRPr lang="ru-RU" sz="1200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Продажа прав на земельный участок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Продажа прав на объект недвижимости </a:t>
            </a:r>
          </a:p>
          <a:p>
            <a:endParaRPr lang="ru-RU" sz="1200" b="1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Текущее состояние проекта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имущественных прав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Выпуск ППТ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Выпуск ГПЗУ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Положительное заключение экспертизы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Внесение изменений в имущественные документы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разрешения на строительство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объекта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Получение акта о вводе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Оформление имущественных прав на построенный объект</a:t>
            </a:r>
          </a:p>
          <a:p>
            <a:endParaRPr lang="en-US" sz="1200" b="1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Адрес 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улица, дом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2511" y="1401703"/>
            <a:ext cx="32231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 разрешенного использования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Жилая застройка</a:t>
            </a:r>
          </a:p>
          <a:p>
            <a:r>
              <a:rPr lang="ru-RU" sz="1200" dirty="0" err="1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Офисно</a:t>
            </a:r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-административное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Гостиницы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Торговля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Образовательное учреждение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Детско-дошкольное учреждение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Спортивно-рекреационное учреждение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Медицинское учреждение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Производственно-складское</a:t>
            </a:r>
          </a:p>
          <a:p>
            <a:endParaRPr lang="ru-RU" sz="1200" b="1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изменения вида разрешенного использования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Нет</a:t>
            </a:r>
          </a:p>
          <a:p>
            <a:endParaRPr lang="ru-RU" sz="1200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 права на землю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Долгосрочный договор аренды земельного участка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Собственность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пользование</a:t>
            </a:r>
          </a:p>
          <a:p>
            <a:r>
              <a:rPr lang="ru-RU" sz="12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Постоянное (бессрочное) пользование</a:t>
            </a:r>
          </a:p>
          <a:p>
            <a:endParaRPr lang="ru-RU" sz="1200" b="1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Площадь земельного участка (га)</a:t>
            </a:r>
          </a:p>
          <a:p>
            <a:endParaRPr lang="ru-RU" sz="1200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2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Объем строительства (кв. м)</a:t>
            </a:r>
            <a:endParaRPr lang="ru-RU" sz="1200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200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8132" y="6405701"/>
            <a:ext cx="32352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16" cy="1019197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5496" y="1149049"/>
            <a:ext cx="3515856" cy="5708951"/>
            <a:chOff x="107504" y="1149049"/>
            <a:chExt cx="3515856" cy="5736335"/>
          </a:xfrm>
        </p:grpSpPr>
        <p:pic>
          <p:nvPicPr>
            <p:cNvPr id="1026" name="Picture 2" descr="C:\Users\MAX\Desktop\Казакова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49049"/>
              <a:ext cx="3515856" cy="5736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97135">
              <a:off x="2629156" y="3295177"/>
              <a:ext cx="450850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9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5" descr="C:\Users\Царь\Desktop\ediniy bank\back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340" y="4489854"/>
            <a:ext cx="9149340" cy="239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Прямоугольник 27"/>
          <p:cNvSpPr/>
          <p:nvPr/>
        </p:nvSpPr>
        <p:spPr>
          <a:xfrm>
            <a:off x="12248" y="141387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56248" cy="1124744"/>
          </a:xfrm>
          <a:prstGeom prst="rect">
            <a:avLst/>
          </a:prstGeom>
          <a:solidFill>
            <a:srgbClr val="DE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461211" y="391219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 ПРОЕКТА</a:t>
            </a:r>
            <a:endParaRPr lang="ru-RU" sz="2000" spc="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7533" y="1344270"/>
            <a:ext cx="2741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Июнь 2015 </a:t>
            </a:r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года: </a:t>
            </a:r>
            <a:r>
              <a:rPr lang="ru-RU" sz="16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заключено соглашение между Ассоциацией инвесторов Москвы и </a:t>
            </a:r>
            <a:r>
              <a:rPr lang="ru-RU" sz="1600" dirty="0" err="1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Москомстройинвестом</a:t>
            </a:r>
            <a:endParaRPr lang="ru-RU" sz="16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0134"/>
              </p:ext>
            </p:extLst>
          </p:nvPr>
        </p:nvGraphicFramePr>
        <p:xfrm>
          <a:off x="143756" y="1342781"/>
          <a:ext cx="5683748" cy="439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389"/>
                <a:gridCol w="1255359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проектов, проверенных </a:t>
                      </a:r>
                      <a:r>
                        <a:rPr lang="ru-RU" sz="1200" b="1" kern="1200" dirty="0" err="1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Москомстройинвестом</a:t>
                      </a:r>
                      <a:r>
                        <a:rPr lang="ru-RU" sz="1200" b="1" kern="1200" dirty="0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 07.2015 по 03.2016: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112 проектов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</a:t>
                      </a:r>
                      <a:r>
                        <a:rPr lang="ru-RU" sz="1200" b="1" kern="1200" baseline="0" dirty="0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проектов, размещенных в Едином банке проектов Москвы с </a:t>
                      </a:r>
                      <a:r>
                        <a:rPr lang="ru-RU" sz="1200" b="1" kern="1200" dirty="0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07.2015 по 03.2016:</a:t>
                      </a:r>
                      <a:endParaRPr lang="ru-RU" sz="1200" b="1" kern="1200" dirty="0">
                        <a:solidFill>
                          <a:srgbClr val="DE534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102 проекта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50816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Планируемое назначение участков:</a:t>
                      </a:r>
                      <a:endParaRPr lang="ru-RU" sz="1200" b="1" kern="1200" dirty="0">
                        <a:solidFill>
                          <a:srgbClr val="DE534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Производственно-складского </a:t>
                      </a: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назначения, торговля, АЗС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550 000 кв.м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Офисно-административного назначения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415 000 кв.м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Общественного и социального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500 000 кв.м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Лечебно-оздоровительного, ФОК, спортивно-зрелищного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90 000 кв.м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Гостиницы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530 000 кв.м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288290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Жилье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1 440 000 кв.м</a:t>
                      </a:r>
                      <a:endParaRPr lang="ru-RU" sz="11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64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DE534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ИТОГО:</a:t>
                      </a:r>
                      <a:endParaRPr lang="ru-RU" sz="1200" b="1" dirty="0">
                        <a:solidFill>
                          <a:srgbClr val="DE534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3 525 000 кв.м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E53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227924" y="4209149"/>
            <a:ext cx="3059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ВАЖНО:</a:t>
            </a:r>
            <a:r>
              <a:rPr lang="ru-RU" sz="16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</a:t>
            </a:r>
            <a:r>
              <a:rPr lang="ru-RU" sz="1600" b="1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проекта осуществляется полностью из внебюджетных </a:t>
            </a:r>
            <a:r>
              <a:rPr lang="ru-RU" sz="1600" b="1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источников</a:t>
            </a:r>
            <a:endParaRPr lang="ru-RU" sz="1600" b="1" u="sng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5" descr="C:\Users\Царь\Desktop\ediniy bank\bullet_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012" y="1407518"/>
            <a:ext cx="253427" cy="25342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50184" y="2899820"/>
            <a:ext cx="2075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Июль 2015 года: запущена полная версия сайта </a:t>
            </a:r>
            <a:r>
              <a:rPr lang="en-US" sz="1600" b="1" u="sng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www.aimos.ru</a:t>
            </a:r>
            <a:endParaRPr lang="ru-RU" sz="1600" b="1" u="sng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5" descr="C:\Users\Царь\Desktop\ediniy bank\bullet_0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0731" y="2948686"/>
            <a:ext cx="253427" cy="253427"/>
          </a:xfrm>
          <a:prstGeom prst="rect">
            <a:avLst/>
          </a:prstGeom>
          <a:noFill/>
        </p:spPr>
      </p:pic>
      <p:pic>
        <p:nvPicPr>
          <p:cNvPr id="23" name="Picture 10" descr="C:\Users\Царь\Desktop\ediniy bank\bullet_0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9012" y="4264662"/>
            <a:ext cx="253427" cy="253427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664832" y="6393664"/>
            <a:ext cx="32352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5" y="5573715"/>
            <a:ext cx="1343176" cy="11617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16" cy="10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C:\Users\Царь\Desktop\ediniy bank\back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4762" y="4489854"/>
            <a:ext cx="9149340" cy="2395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Прямоугольник 32"/>
          <p:cNvSpPr/>
          <p:nvPr/>
        </p:nvSpPr>
        <p:spPr>
          <a:xfrm>
            <a:off x="0" y="769674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DE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331640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СХЕМА РАБОТЫ С ОБРАЩЕНИЯМИ В </a:t>
            </a:r>
          </a:p>
          <a:p>
            <a:r>
              <a:rPr lang="ru-RU" sz="2000" spc="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БАНК ПРОЕКТОВ МОСКВЫ</a:t>
            </a:r>
            <a:endParaRPr lang="ru-RU" sz="2000" spc="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C:\Users\Царь\Desktop\ediniy bank\MoscowInvestorsAssociation_logo_rus(ed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1762" y="1925147"/>
            <a:ext cx="1871751" cy="1336546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339752" y="4198674"/>
            <a:ext cx="1131288" cy="33855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600" b="1" spc="3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</a:t>
            </a:r>
            <a:endParaRPr lang="ru-RU" sz="1600" b="1" spc="3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6346" y="2169324"/>
            <a:ext cx="1656184" cy="493836"/>
          </a:xfrm>
          <a:prstGeom prst="rect">
            <a:avLst/>
          </a:prstGeom>
          <a:noFill/>
          <a:ln w="571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22122" y="2255152"/>
            <a:ext cx="1829597" cy="30777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1400" spc="300" dirty="0" smtClean="0">
                <a:solidFill>
                  <a:srgbClr val="33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ИНТЕРЕСАНТ</a:t>
            </a:r>
            <a:endParaRPr lang="ru-RU" sz="1400" spc="300" dirty="0">
              <a:solidFill>
                <a:srgbClr val="33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237349" y="4157804"/>
            <a:ext cx="1368152" cy="46959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2087495" y="2416242"/>
            <a:ext cx="1443689" cy="24784"/>
          </a:xfrm>
          <a:prstGeom prst="straightConnector1">
            <a:avLst/>
          </a:prstGeom>
          <a:ln w="28575">
            <a:solidFill>
              <a:srgbClr val="DE53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5795082" y="2637000"/>
            <a:ext cx="1487929" cy="4584"/>
          </a:xfrm>
          <a:prstGeom prst="straightConnector1">
            <a:avLst/>
          </a:prstGeom>
          <a:ln w="28575">
            <a:solidFill>
              <a:srgbClr val="DE53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5734839" y="2279570"/>
            <a:ext cx="1548172" cy="2937"/>
          </a:xfrm>
          <a:prstGeom prst="straightConnector1">
            <a:avLst/>
          </a:prstGeom>
          <a:ln w="28575">
            <a:solidFill>
              <a:srgbClr val="DE53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231291" y="3449243"/>
            <a:ext cx="360040" cy="576064"/>
          </a:xfrm>
          <a:prstGeom prst="straightConnector1">
            <a:avLst/>
          </a:prstGeom>
          <a:ln w="28575">
            <a:solidFill>
              <a:srgbClr val="DE53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3351164" y="3362612"/>
            <a:ext cx="360040" cy="576064"/>
          </a:xfrm>
          <a:prstGeom prst="straightConnector1">
            <a:avLst/>
          </a:prstGeom>
          <a:ln w="28575">
            <a:solidFill>
              <a:srgbClr val="DE534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5285328" y="5073959"/>
            <a:ext cx="216024" cy="7200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5400000">
            <a:off x="5285331" y="5073959"/>
            <a:ext cx="216024" cy="7200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943707" y="4768793"/>
            <a:ext cx="216024" cy="720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Users\Царь\Desktop\ediniy bank\Единый Банк Проектов _ лого(rus)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33EE4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4179" y="3594013"/>
            <a:ext cx="1835696" cy="146491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8663339" y="6321412"/>
            <a:ext cx="32352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885" y="2020198"/>
            <a:ext cx="13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обращение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2677" y="1910891"/>
            <a:ext cx="143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47248" y="2323286"/>
            <a:ext cx="143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запрос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5352" y="4602783"/>
            <a:ext cx="2036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Несоответствие данных 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Нецелесообразность развития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51518" y="5233340"/>
            <a:ext cx="216024" cy="7200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54396" y="4899965"/>
            <a:ext cx="1945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Размещение проекта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8" y="1992105"/>
            <a:ext cx="1311853" cy="17554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16" cy="101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5" descr="C:\Users\Царь\Desktop\ediniy bank\back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4489854"/>
            <a:ext cx="9149340" cy="239553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4762" y="27384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arkhimandritovaav@str.mos.ru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DE5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31640" y="26064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СПРАВКА ОБ АССОЦИАЦИИ ИНВЕСТОРОВ МОСКВЫ</a:t>
            </a:r>
            <a:endParaRPr lang="ru-RU" sz="2000" spc="3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9070" y="1170764"/>
            <a:ext cx="6378380" cy="4770537"/>
          </a:xfrm>
          <a:prstGeom prst="rect">
            <a:avLst/>
          </a:prstGeom>
          <a:solidFill>
            <a:srgbClr val="DCE6F2">
              <a:alpha val="0"/>
            </a:srgb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Общественная некоммерческая организация:</a:t>
            </a:r>
          </a:p>
          <a:p>
            <a:endParaRPr lang="ru-RU" sz="16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года активно работает в Москве (с 1994 года)</a:t>
            </a:r>
          </a:p>
          <a:p>
            <a:pPr algn="just"/>
            <a:endParaRPr lang="ru-RU" sz="1600" dirty="0" smtClean="0">
              <a:solidFill>
                <a:srgbClr val="9BBB5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Около 100 компаний </a:t>
            </a:r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членов</a:t>
            </a:r>
          </a:p>
          <a:p>
            <a:pPr algn="just"/>
            <a:endParaRPr lang="ru-RU" sz="16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 экспертных </a:t>
            </a:r>
            <a:r>
              <a:rPr lang="ru-RU" sz="16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совета на базе Ассоциации (Экспертный совет по </a:t>
            </a:r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законодательству, </a:t>
            </a:r>
            <a:r>
              <a:rPr lang="ru-RU" sz="16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Экспертный совет по развитию арендного </a:t>
            </a:r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жилья, </a:t>
            </a:r>
            <a:r>
              <a:rPr lang="ru-RU" sz="16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Экспертный совет по развитию технопарков, Экспертный совет по взаимодействию </a:t>
            </a:r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</a:t>
            </a:r>
            <a:r>
              <a:rPr lang="ru-RU" sz="16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u="sng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цели:</a:t>
            </a:r>
            <a:endParaRPr lang="ru-RU" sz="16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Сопровождение инвесторов при </a:t>
            </a:r>
            <a:r>
              <a:rPr lang="ru-RU" sz="1400" dirty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реализации </a:t>
            </a:r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проектов</a:t>
            </a:r>
          </a:p>
          <a:p>
            <a:pPr algn="just"/>
            <a:endParaRPr lang="ru-RU" sz="14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Координация деятельности средних и мелких инвесторов при взаимодействии с органами власти города Москвы</a:t>
            </a:r>
          </a:p>
          <a:p>
            <a:pPr algn="just"/>
            <a:endParaRPr lang="ru-RU" sz="14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solidFill>
                  <a:srgbClr val="75757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предложений среднего и малого бизнеса по совершенствованию нормативно-правовой базы в сфере строительства</a:t>
            </a:r>
            <a:endParaRPr lang="ru-RU" sz="1600" dirty="0" smtClean="0">
              <a:solidFill>
                <a:srgbClr val="75757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2" y="4347913"/>
            <a:ext cx="1404154" cy="995042"/>
          </a:xfrm>
          <a:prstGeom prst="rect">
            <a:avLst/>
          </a:prstGeom>
        </p:spPr>
      </p:pic>
      <p:pic>
        <p:nvPicPr>
          <p:cNvPr id="12" name="Picture 2" descr="C:\Users\Царь\Desktop\ediniy bank\bullet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512" y="2192094"/>
            <a:ext cx="253427" cy="253427"/>
          </a:xfrm>
          <a:prstGeom prst="rect">
            <a:avLst/>
          </a:prstGeom>
          <a:noFill/>
        </p:spPr>
      </p:pic>
      <p:pic>
        <p:nvPicPr>
          <p:cNvPr id="13" name="Picture 2" descr="C:\Users\Царь\Desktop\ediniy bank\bullet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511" y="2688246"/>
            <a:ext cx="253427" cy="253427"/>
          </a:xfrm>
          <a:prstGeom prst="rect">
            <a:avLst/>
          </a:prstGeom>
          <a:noFill/>
        </p:spPr>
      </p:pic>
      <p:pic>
        <p:nvPicPr>
          <p:cNvPr id="16" name="Picture 2" descr="C:\Users\Царь\Desktop\ediniy bank\bullet_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2512" y="1716047"/>
            <a:ext cx="253427" cy="253427"/>
          </a:xfrm>
          <a:prstGeom prst="rect">
            <a:avLst/>
          </a:prstGeom>
          <a:noFill/>
        </p:spPr>
      </p:pic>
      <p:pic>
        <p:nvPicPr>
          <p:cNvPr id="20" name="Picture 5" descr="C:\Users\Царь\Desktop\ediniy bank\bullet_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2510" y="4365104"/>
            <a:ext cx="253427" cy="253427"/>
          </a:xfrm>
          <a:prstGeom prst="rect">
            <a:avLst/>
          </a:prstGeom>
          <a:noFill/>
        </p:spPr>
      </p:pic>
      <p:pic>
        <p:nvPicPr>
          <p:cNvPr id="21" name="Picture 5" descr="C:\Users\Царь\Desktop\ediniy bank\bullet_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2510" y="4819982"/>
            <a:ext cx="253427" cy="253427"/>
          </a:xfrm>
          <a:prstGeom prst="rect">
            <a:avLst/>
          </a:prstGeom>
          <a:noFill/>
        </p:spPr>
      </p:pic>
      <p:pic>
        <p:nvPicPr>
          <p:cNvPr id="26" name="Picture 5" descr="C:\Users\Царь\Desktop\ediniy bank\bullet_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32509" y="5407821"/>
            <a:ext cx="253427" cy="25342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623922" y="6377226"/>
            <a:ext cx="32352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dirty="0">
              <a:solidFill>
                <a:srgbClr val="DE53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54" y="2124365"/>
            <a:ext cx="162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Построено</a:t>
            </a:r>
          </a:p>
          <a:p>
            <a:r>
              <a:rPr lang="ru-RU" sz="1600" b="1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млн </a:t>
            </a:r>
            <a:r>
              <a:rPr lang="ru-RU" sz="16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кв. 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451" y="342113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реализации</a:t>
            </a:r>
          </a:p>
          <a:p>
            <a:r>
              <a:rPr lang="ru-RU" sz="1600" b="1" dirty="0" smtClean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млн </a:t>
            </a:r>
            <a:r>
              <a:rPr lang="ru-RU" sz="1600" b="1" dirty="0">
                <a:solidFill>
                  <a:srgbClr val="DE53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кв. м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216" cy="1019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57"/>
          <a:stretch/>
        </p:blipFill>
        <p:spPr>
          <a:xfrm>
            <a:off x="311782" y="1415205"/>
            <a:ext cx="964334" cy="75991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5"/>
          <a:stretch/>
        </p:blipFill>
        <p:spPr>
          <a:xfrm>
            <a:off x="315382" y="2659064"/>
            <a:ext cx="1002059" cy="7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413</Words>
  <Application>Microsoft Office PowerPoint</Application>
  <PresentationFormat>Экран (4:3)</PresentationFormat>
  <Paragraphs>123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Tahoma</vt:lpstr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319</cp:revision>
  <cp:lastPrinted>2016-04-06T11:37:03Z</cp:lastPrinted>
  <dcterms:created xsi:type="dcterms:W3CDTF">2014-03-06T05:55:24Z</dcterms:created>
  <dcterms:modified xsi:type="dcterms:W3CDTF">2016-05-29T10:30:49Z</dcterms:modified>
</cp:coreProperties>
</file>